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1" r:id="rId3"/>
    <p:sldId id="262" r:id="rId4"/>
    <p:sldId id="263" r:id="rId5"/>
    <p:sldId id="264"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الرابعة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محتوى 1"/>
          <p:cNvSpPr>
            <a:spLocks noGrp="1"/>
          </p:cNvSpPr>
          <p:nvPr>
            <p:ph sz="quarter" idx="13"/>
          </p:nvPr>
        </p:nvSpPr>
        <p:spPr>
          <a:xfrm>
            <a:off x="1143000" y="731520"/>
            <a:ext cx="7543800" cy="5669280"/>
          </a:xfrm>
        </p:spPr>
        <p:txBody>
          <a:bodyPr>
            <a:normAutofit/>
          </a:bodyPr>
          <a:lstStyle/>
          <a:p>
            <a:r>
              <a:rPr lang="ar-SA" b="1" dirty="0"/>
              <a:t>ثانياً:- أسئلة المقال المطولة</a:t>
            </a:r>
            <a:r>
              <a:rPr lang="en-US" dirty="0"/>
              <a:t> : </a:t>
            </a:r>
          </a:p>
          <a:p>
            <a:r>
              <a:rPr lang="ar-SA" dirty="0"/>
              <a:t>حيث توفر للمتعلم حرية غير محددة في تقدير حجم وشكل الإجابة أي قد يقوم المتعلم بكتابة عدد صفحات لسؤال واحد وهي تبدأ عادة بالكلمات التالية</a:t>
            </a:r>
            <a:r>
              <a:rPr lang="en-US" dirty="0"/>
              <a:t> " </a:t>
            </a:r>
            <a:r>
              <a:rPr lang="ar-SA" dirty="0"/>
              <a:t>ناقش – أبحث – استعرض</a:t>
            </a:r>
            <a:r>
              <a:rPr lang="en-US" dirty="0"/>
              <a:t> – </a:t>
            </a:r>
            <a:r>
              <a:rPr lang="ar-SA" dirty="0"/>
              <a:t>تتبع –تكلم- اشرح</a:t>
            </a:r>
            <a:endParaRPr lang="en-US" dirty="0"/>
          </a:p>
          <a:p>
            <a:r>
              <a:rPr lang="ar-SA" b="1" dirty="0"/>
              <a:t>ثالثاً</a:t>
            </a:r>
            <a:r>
              <a:rPr lang="en-US" b="1" dirty="0"/>
              <a:t> :- </a:t>
            </a:r>
            <a:r>
              <a:rPr lang="ar-SA" b="1" dirty="0"/>
              <a:t>الاختبارات الموضوعية</a:t>
            </a:r>
            <a:r>
              <a:rPr lang="ar-SA" dirty="0"/>
              <a:t> </a:t>
            </a:r>
            <a:endParaRPr lang="en-US" dirty="0"/>
          </a:p>
          <a:p>
            <a:r>
              <a:rPr lang="ar-SA" dirty="0"/>
              <a:t>هي التحرر من التحيز والتعصب وعدم إدخال العوامل الشخصية فيما يصدر الباحث من أحكام ، ويعرفها وجيه محجوب أنها ( عدم تأثر الأحكام الذاتية من قبل المجرب أو أن تتوفر الموضوعية </a:t>
            </a:r>
            <a:endParaRPr lang="en-US" dirty="0"/>
          </a:p>
          <a:p>
            <a:r>
              <a:rPr lang="ar-SA" dirty="0"/>
              <a:t>دون التحيز أو التدخل الذاتي من قبل المجرب فكلما زادت درجة الذاتية على أحكام الاختبار كلما قلت </a:t>
            </a:r>
            <a:r>
              <a:rPr lang="ar-SA" dirty="0" err="1"/>
              <a:t>موضوعيته</a:t>
            </a:r>
            <a:r>
              <a:rPr lang="ar-SA" dirty="0"/>
              <a:t> وكلما لا تتأثر ذاتية الأحكام كلما زادت قيمته الموضوعية</a:t>
            </a:r>
            <a:r>
              <a:rPr lang="en-US" dirty="0"/>
              <a:t>.</a:t>
            </a:r>
            <a:endParaRPr lang="ar-SA" dirty="0"/>
          </a:p>
        </p:txBody>
      </p:sp>
    </p:spTree>
    <p:extLst>
      <p:ext uri="{BB962C8B-B14F-4D97-AF65-F5344CB8AC3E}">
        <p14:creationId xmlns:p14="http://schemas.microsoft.com/office/powerpoint/2010/main" val="15457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3"/>
          </p:nvPr>
        </p:nvSpPr>
        <p:spPr>
          <a:xfrm>
            <a:off x="1143000" y="731520"/>
            <a:ext cx="7391400" cy="5745480"/>
          </a:xfrm>
        </p:spPr>
        <p:txBody>
          <a:bodyPr>
            <a:normAutofit fontScale="92500"/>
          </a:bodyPr>
          <a:lstStyle/>
          <a:p>
            <a:r>
              <a:rPr lang="ar-SA" b="1" dirty="0"/>
              <a:t>أنواع الاختبارات الموضوعية</a:t>
            </a:r>
            <a:r>
              <a:rPr lang="ar-SA" dirty="0"/>
              <a:t> </a:t>
            </a:r>
            <a:endParaRPr lang="en-US" dirty="0"/>
          </a:p>
          <a:p>
            <a:r>
              <a:rPr lang="ar-SA" b="1" u="sng" dirty="0"/>
              <a:t>أولاً/ الأسئلة القصيرة والمقننة</a:t>
            </a:r>
            <a:r>
              <a:rPr lang="ar-SA" dirty="0"/>
              <a:t> : لقدت أصبحت الاختبارات الموضوعية اهتمام المجتمع وتعددت أنواعها حيث بعض الدول يعمل قوائم تظم مئات الأسئلة لكل مادة دراسية على حدة وهي ما تسما بالاختبارات المقننة وتستعين بعض الدول بالحاسب الإلكتروني في تصحيح مثل هذه الأسئلة وتتم هذه العملية في عدة دقائق حتى إذا قام المدرسون أنفسهم بالتصحيح فأنه أيضا يستغرق وقتاً قصيراً </a:t>
            </a:r>
            <a:endParaRPr lang="en-US" dirty="0"/>
          </a:p>
          <a:p>
            <a:r>
              <a:rPr lang="ar-SA" b="1" u="sng" dirty="0"/>
              <a:t>ثانياً/ أسئلة المقابلة أو المزاوجة</a:t>
            </a:r>
            <a:r>
              <a:rPr lang="ar-SA" dirty="0"/>
              <a:t> : يعطى ألي المختبر في هذا النوع من الأسئلة قائمتين من الاختبارات القائمة الأولى تمثل كلمات وعبارات على ان تكون هذه لها علاقة بمحتويات القائمة الثانية كأن تتضمن القائمة الأولى عدد من البلدان والمناطق الجغرافية وتنطوي القائمة الثانية على منتجات ومحاصيل اقتصادية تشتهر بها تلك الدول </a:t>
            </a:r>
            <a:endParaRPr lang="en-US" dirty="0"/>
          </a:p>
          <a:p>
            <a:r>
              <a:rPr lang="ar-SA" dirty="0"/>
              <a:t>ويستفاد من هذا النوع من الأسئلة في كشف قدرة المختبر على التذكر وتميز المعلومات وانتقاء المناسب لها ويلاحظ أيضا أن لا تقل محتوياتها عن خمس وحدات وان لا تزيد عن خمسة عشر وحدة وتكون قائمة الاختبارات</a:t>
            </a:r>
            <a:r>
              <a:rPr lang="en-US" dirty="0"/>
              <a:t> ( </a:t>
            </a:r>
            <a:r>
              <a:rPr lang="ar-SA" dirty="0"/>
              <a:t>الإجابة ) أكثر من قائمة العناصر والأسماء المطلوبة الإجابة عليها </a:t>
            </a:r>
            <a:endParaRPr lang="ar-SA" dirty="0"/>
          </a:p>
        </p:txBody>
      </p:sp>
    </p:spTree>
    <p:extLst>
      <p:ext uri="{BB962C8B-B14F-4D97-AF65-F5344CB8AC3E}">
        <p14:creationId xmlns:p14="http://schemas.microsoft.com/office/powerpoint/2010/main" val="166391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3"/>
          </p:nvPr>
        </p:nvSpPr>
        <p:spPr>
          <a:xfrm>
            <a:off x="1143000" y="731520"/>
            <a:ext cx="7315200" cy="5821680"/>
          </a:xfrm>
        </p:spPr>
        <p:txBody>
          <a:bodyPr>
            <a:normAutofit fontScale="92500"/>
          </a:bodyPr>
          <a:lstStyle/>
          <a:p>
            <a:r>
              <a:rPr lang="ar-SA" b="1" u="sng" dirty="0"/>
              <a:t>ثالثاً/ أسئلة الخطأ والصواب</a:t>
            </a:r>
            <a:r>
              <a:rPr lang="en-US" b="1" u="sng" dirty="0"/>
              <a:t> :</a:t>
            </a:r>
            <a:r>
              <a:rPr lang="en-US" dirty="0"/>
              <a:t> </a:t>
            </a:r>
          </a:p>
          <a:p>
            <a:r>
              <a:rPr lang="ar-SA" dirty="0"/>
              <a:t>يجب على المتعلم من خلال هذه الأسئلة أن يعلق حكمه بأنه (صح ) أو</a:t>
            </a:r>
            <a:r>
              <a:rPr lang="en-US" dirty="0"/>
              <a:t> ( </a:t>
            </a:r>
            <a:r>
              <a:rPr lang="ar-SA" dirty="0"/>
              <a:t>خطا</a:t>
            </a:r>
            <a:r>
              <a:rPr lang="en-US" dirty="0"/>
              <a:t> ) </a:t>
            </a:r>
            <a:r>
              <a:rPr lang="ar-SA" dirty="0"/>
              <a:t>على كل عبارة من هذه الأسئلة وهناك تعديلات لهذا النوع من الأسئلة ويمكن الإجابة عليها ( نعم ) أو ( لا ) وأما (موافق ) أو ( </a:t>
            </a:r>
            <a:endParaRPr lang="en-US" dirty="0"/>
          </a:p>
          <a:p>
            <a:r>
              <a:rPr lang="ar-SA" dirty="0"/>
              <a:t>غير موافق ) وبما أن عامل الصدفة أو الحظ يلعب دوراً كبيراً في الإجابة على هذا النوع من الأسئلة لذا يجب أن تحسب الدراجات حساباً جبرياً بطرح الأسئلة الخاطئة من الأجوبة الصحيحة </a:t>
            </a:r>
            <a:r>
              <a:rPr lang="ar-IQ" dirty="0"/>
              <a:t>.</a:t>
            </a:r>
            <a:endParaRPr lang="en-US" dirty="0"/>
          </a:p>
          <a:p>
            <a:r>
              <a:rPr lang="ar-SA" b="1" u="sng" dirty="0"/>
              <a:t>رابعاً/ اختبار التكملة أو ملأ الفراغ</a:t>
            </a:r>
            <a:r>
              <a:rPr lang="en-US" b="1" u="sng" dirty="0"/>
              <a:t> :</a:t>
            </a:r>
            <a:r>
              <a:rPr lang="en-US" dirty="0"/>
              <a:t> </a:t>
            </a:r>
          </a:p>
          <a:p>
            <a:r>
              <a:rPr lang="ar-SA" dirty="0"/>
              <a:t>يتضمن هذا الاختبار عبارات حذفت منها بعض الكلمات ويطلب من المختبر أن يكملها ويضعها في المكان المناسب يقوم المعلم بحذف الكلمة المهمة ليقوم المختبر بالتذكر ليضع الكلمة في مكانها المناسب</a:t>
            </a:r>
            <a:r>
              <a:rPr lang="en-US" dirty="0"/>
              <a:t> ..</a:t>
            </a:r>
          </a:p>
          <a:p>
            <a:r>
              <a:rPr lang="ar-SA" b="1" u="sng" dirty="0"/>
              <a:t>خامساً/ اختبار أعادة الترتيب</a:t>
            </a:r>
            <a:r>
              <a:rPr lang="en-US" b="1" u="sng" dirty="0"/>
              <a:t> :</a:t>
            </a:r>
            <a:endParaRPr lang="en-US" dirty="0"/>
          </a:p>
          <a:p>
            <a:r>
              <a:rPr lang="ar-SA" dirty="0"/>
              <a:t>ويتطلب من المختبر أعادة ترتيب الحقائق والحوادث والظواهر حسب بعدها الزمني أو المكاني</a:t>
            </a:r>
            <a:r>
              <a:rPr lang="en-US" dirty="0"/>
              <a:t> .</a:t>
            </a:r>
          </a:p>
        </p:txBody>
      </p:sp>
    </p:spTree>
    <p:extLst>
      <p:ext uri="{BB962C8B-B14F-4D97-AF65-F5344CB8AC3E}">
        <p14:creationId xmlns:p14="http://schemas.microsoft.com/office/powerpoint/2010/main" val="2603970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821680"/>
          </a:xfrm>
        </p:spPr>
        <p:txBody>
          <a:bodyPr>
            <a:normAutofit fontScale="92500"/>
          </a:bodyPr>
          <a:lstStyle/>
          <a:p>
            <a:r>
              <a:rPr lang="ar-SA" sz="2400" b="1" u="sng" dirty="0"/>
              <a:t>مزايا اختبارات المقال</a:t>
            </a:r>
            <a:r>
              <a:rPr lang="en-US" sz="2400" b="1" u="sng" dirty="0"/>
              <a:t> :</a:t>
            </a:r>
            <a:r>
              <a:rPr lang="en-US" sz="2400" u="sng" dirty="0"/>
              <a:t> </a:t>
            </a:r>
            <a:endParaRPr lang="en-US" sz="2400" dirty="0"/>
          </a:p>
          <a:p>
            <a:r>
              <a:rPr lang="en-US" sz="2400" dirty="0"/>
              <a:t> -1</a:t>
            </a:r>
            <a:r>
              <a:rPr lang="ar-SA" sz="2400" dirty="0"/>
              <a:t>التغلب على بعض المشكلات المتعلقة بالاختبارات الشخصية</a:t>
            </a:r>
            <a:endParaRPr lang="en-US" sz="2400" dirty="0"/>
          </a:p>
          <a:p>
            <a:r>
              <a:rPr lang="en-US" sz="2400" dirty="0"/>
              <a:t>-2 </a:t>
            </a:r>
            <a:r>
              <a:rPr lang="ar-SA" sz="2400" dirty="0"/>
              <a:t>أخذت مكان الاختبارات الشفهية في معظم نظم الامتحانات</a:t>
            </a:r>
            <a:endParaRPr lang="en-US" sz="2400" dirty="0"/>
          </a:p>
          <a:p>
            <a:r>
              <a:rPr lang="en-US" sz="2400" dirty="0"/>
              <a:t>-3 </a:t>
            </a:r>
            <a:r>
              <a:rPr lang="ar-SA" sz="2400" dirty="0"/>
              <a:t>تتضمن أسئلة موحدة لكل مجموعة من الطلبة وأن كانت تستغرق في أعدادها بعض الجهود</a:t>
            </a:r>
            <a:r>
              <a:rPr lang="en-US" sz="2400" dirty="0"/>
              <a:t> .</a:t>
            </a:r>
          </a:p>
          <a:p>
            <a:r>
              <a:rPr lang="en-US" sz="2400" dirty="0"/>
              <a:t> -4 </a:t>
            </a:r>
            <a:r>
              <a:rPr lang="ar-SA" sz="2400" dirty="0"/>
              <a:t>إعطاء المختبر الوقت الكافي لتنظيم أفكاره قبل البدء بالإجابة</a:t>
            </a:r>
            <a:endParaRPr lang="en-US" sz="2400" dirty="0"/>
          </a:p>
          <a:p>
            <a:r>
              <a:rPr lang="ar-SA" sz="2400" b="1" u="sng" dirty="0"/>
              <a:t>أنواع أسئلة المقال</a:t>
            </a:r>
            <a:r>
              <a:rPr lang="en-US" sz="2400" u="sng" dirty="0"/>
              <a:t> : </a:t>
            </a:r>
            <a:endParaRPr lang="en-US" sz="2400" dirty="0"/>
          </a:p>
          <a:p>
            <a:r>
              <a:rPr lang="ar-SA" sz="2400" b="1" dirty="0"/>
              <a:t>أولاً :- أسئلة المقال القصيرة</a:t>
            </a:r>
            <a:r>
              <a:rPr lang="ar-SA" sz="2400" dirty="0"/>
              <a:t> </a:t>
            </a:r>
            <a:endParaRPr lang="en-US" sz="2400" dirty="0"/>
          </a:p>
          <a:p>
            <a:r>
              <a:rPr lang="ar-SA" sz="2400" dirty="0"/>
              <a:t>أن في هذا النوع من الأسئلة تتطلب أن يضع المختبر حدود موجزة للإجابة لأن حدود </a:t>
            </a:r>
            <a:r>
              <a:rPr lang="ar-SA" sz="2400" dirty="0" err="1"/>
              <a:t>المادالتعليمية</a:t>
            </a:r>
            <a:r>
              <a:rPr lang="ar-SA" sz="2400" dirty="0"/>
              <a:t> المطلوبة قد تكون محدودة ودقيقة بالمشكلة وتكون الإجابة عليها فقرة وصفحة واحدة أو أكثر وهي تبدأ بكلمات " عدد – حدد – أعط سبباً – تكلم عن أسباب .... الخ</a:t>
            </a:r>
            <a:r>
              <a:rPr lang="en-US" sz="2400" dirty="0"/>
              <a:t> " .</a:t>
            </a:r>
          </a:p>
        </p:txBody>
      </p:sp>
    </p:spTree>
    <p:extLst>
      <p:ext uri="{BB962C8B-B14F-4D97-AF65-F5344CB8AC3E}">
        <p14:creationId xmlns:p14="http://schemas.microsoft.com/office/powerpoint/2010/main" val="3814236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Override1.xml><?xml version="1.0" encoding="utf-8"?>
<a:themeOverride xmlns:a="http://schemas.openxmlformats.org/drawingml/2006/main">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27</TotalTime>
  <Words>525</Words>
  <Application>Microsoft Office PowerPoint</Application>
  <PresentationFormat>عرض على الشاشة (3:4)‏</PresentationFormat>
  <Paragraphs>26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دفق الهواء</vt:lpstr>
      <vt:lpstr>المحاضرة الرابعة الاختبارات</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6</cp:revision>
  <dcterms:created xsi:type="dcterms:W3CDTF">2018-12-12T18:24:25Z</dcterms:created>
  <dcterms:modified xsi:type="dcterms:W3CDTF">2018-12-12T19:28:09Z</dcterms:modified>
</cp:coreProperties>
</file>